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 autoCompressPictures="0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3484"/>
    <p:restoredTop sz="94660"/>
  </p:normalViewPr>
  <p:slideViewPr>
    <p:cSldViewPr snapToGrid="0" snapToObjects="1">
      <p:cViewPr>
        <p:scale>
          <a:sx n="60" d="100"/>
          <a:sy n="60" d="100"/>
        </p:scale>
        <p:origin x="672" y="7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Charlotte</a:t>
            </a:r>
            <a:r>
              <a:rPr lang="en-US" altLang="ko-KR"/>
              <a:t>_Modeling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  <a:defRPr/>
            </a:pPr>
            <a:r>
              <a:rPr lang="en-US" altLang="ko-KR"/>
              <a:t>2D,3D Modeling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회사소개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97973"/>
            <a:ext cx="9144000" cy="6060026"/>
          </a:xfrm>
          <a:prstGeom prst="rect">
            <a:avLst/>
          </a:prstGeom>
        </p:spPr>
      </p:pic>
      <p:graphicFrame>
        <p:nvGraphicFramePr>
          <p:cNvPr id="6" name="표 4"/>
          <p:cNvGraphicFramePr>
            <a:graphicFrameLocks noGrp="1"/>
          </p:cNvGraphicFramePr>
          <p:nvPr/>
        </p:nvGraphicFramePr>
        <p:xfrm>
          <a:off x="6529874" y="555830"/>
          <a:ext cx="2611868" cy="5896499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12103"/>
                <a:gridCol w="2299764"/>
              </a:tblGrid>
              <a:tr h="42847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9257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en-US" altLang="ko-KR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회사소개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21103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회사 전문분야 소개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5989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en-US" altLang="ko-KR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회사가치 소개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73231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4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작업진행 방식 소개</a:t>
                      </a:r>
                      <a:br>
                        <a:rPr lang="ko-KR" altLang="en-US" sz="1700"/>
                      </a:br>
                      <a:endParaRPr lang="ko-KR" altLang="en-US" sz="1700"/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700"/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7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2D MODELING SHOP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9799"/>
            <a:ext cx="9144000" cy="5918200"/>
          </a:xfrm>
          <a:prstGeom prst="rect">
            <a:avLst/>
          </a:prstGeom>
        </p:spPr>
      </p:pic>
      <p:graphicFrame>
        <p:nvGraphicFramePr>
          <p:cNvPr id="10" name="표 4"/>
          <p:cNvGraphicFramePr>
            <a:graphicFrameLocks noGrp="1"/>
          </p:cNvGraphicFramePr>
          <p:nvPr/>
        </p:nvGraphicFramePr>
        <p:xfrm>
          <a:off x="6307184" y="939799"/>
          <a:ext cx="2836815" cy="464392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20738"/>
                <a:gridCol w="2516077"/>
              </a:tblGrid>
              <a:tr h="47710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97119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필요한 작업물 형식 선택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3440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선택시 판매상품 진열으로 이동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8515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/>
                        <a:t>의뢰는 </a:t>
                      </a:r>
                      <a:r>
                        <a:rPr lang="en-US" altLang="ko-KR" sz="1600"/>
                        <a:t> REQUEST</a:t>
                      </a:r>
                      <a:r>
                        <a:rPr lang="ko-KR" altLang="en-US" sz="1600"/>
                        <a:t>버튼 클릭시 이동가능</a:t>
                      </a:r>
                      <a:endParaRPr lang="ko-KR" altLang="en-US" sz="16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SD</a:t>
            </a:r>
            <a:r>
              <a:rPr lang="ko-KR" altLang="en-US"/>
              <a:t> 캐릭터 일러스트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257053" y="954376"/>
          <a:ext cx="2886947" cy="2951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26406"/>
                <a:gridCol w="2560540"/>
              </a:tblGrid>
              <a:tr h="38353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111270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700"/>
                        <a:t>SD</a:t>
                      </a:r>
                      <a:r>
                        <a:rPr lang="ko-KR" altLang="en-US" sz="1700"/>
                        <a:t>일러스트 판매창구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45557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 u="none"/>
                        <a:t>의뢰희망시 아래 버튼으로 이동</a:t>
                      </a:r>
                      <a:endParaRPr lang="ko-KR" altLang="en-US" sz="1700" u="none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상반신 일러스트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00400"/>
            <a:ext cx="9144000" cy="56575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257052" y="1200400"/>
          <a:ext cx="2886947" cy="2951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26406"/>
                <a:gridCol w="2560540"/>
              </a:tblGrid>
              <a:tr h="38353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111270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600"/>
                        <a:t>상반신 일러스트 판매창구</a:t>
                      </a:r>
                      <a:endParaRPr lang="ko-KR" altLang="en-US" sz="1600"/>
                    </a:p>
                  </a:txBody>
                  <a:tcPr marL="91440" marR="91440" anchor="ctr"/>
                </a:tc>
              </a:tr>
              <a:tr h="145557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 u="none"/>
                        <a:t>의뢰희망시 아래 버튼으로 이동</a:t>
                      </a:r>
                      <a:endParaRPr lang="ko-KR" altLang="en-US" sz="1700" u="none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배경 포함 일러스트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50968"/>
            <a:ext cx="8475578" cy="570703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173501" y="1200400"/>
          <a:ext cx="2970498" cy="2983569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35853"/>
                <a:gridCol w="2634645"/>
              </a:tblGrid>
              <a:tr h="41529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111270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500"/>
                        <a:t>배경 포함 일러스트 판매창구</a:t>
                      </a:r>
                      <a:endParaRPr lang="ko-KR" altLang="en-US" sz="1500"/>
                    </a:p>
                  </a:txBody>
                  <a:tcPr marL="91440" marR="91440" anchor="ctr"/>
                </a:tc>
              </a:tr>
              <a:tr h="145557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 u="none"/>
                        <a:t>의뢰희망시 아래 버튼으로 이동</a:t>
                      </a:r>
                      <a:endParaRPr lang="ko-KR" altLang="en-US" sz="1700" u="none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199" y="200526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3D Modeling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43000"/>
            <a:ext cx="7491644" cy="498316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307184" y="1107038"/>
          <a:ext cx="2836815" cy="464392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20738"/>
                <a:gridCol w="2516077"/>
              </a:tblGrid>
              <a:tr h="47710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97119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필요한 작업물 형식 선택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34409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선택시 판매상품 진열으로 이동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8515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/>
                        <a:t>의뢰는 </a:t>
                      </a:r>
                      <a:r>
                        <a:rPr lang="en-US" altLang="ko-KR" sz="1600"/>
                        <a:t> REQUEST</a:t>
                      </a:r>
                      <a:r>
                        <a:rPr lang="ko-KR" altLang="en-US" sz="1600"/>
                        <a:t>버튼 클릭시 이동가능</a:t>
                      </a:r>
                      <a:endParaRPr lang="ko-KR" altLang="en-US" sz="16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3D </a:t>
            </a:r>
            <a:r>
              <a:rPr lang="ko-KR" altLang="en-US"/>
              <a:t>캐릭터 베이직 모델링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8"/>
            <a:ext cx="8686800" cy="513626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257053" y="1417638"/>
          <a:ext cx="2886947" cy="291839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26406"/>
                <a:gridCol w="2560540"/>
              </a:tblGrid>
              <a:tr h="35011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111270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600"/>
                        <a:t>3D </a:t>
                      </a:r>
                      <a:r>
                        <a:rPr lang="ko-KR" altLang="en-US" sz="1600"/>
                        <a:t>캐릭터 베이직 모델링</a:t>
                      </a:r>
                      <a:endParaRPr lang="ko-KR" altLang="en-US" sz="1600"/>
                    </a:p>
                  </a:txBody>
                  <a:tcPr marL="91440" marR="91440" anchor="ctr"/>
                </a:tc>
              </a:tr>
              <a:tr h="145557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 u="none"/>
                        <a:t>의뢰희망시 아래 버튼으로 이동</a:t>
                      </a:r>
                      <a:endParaRPr lang="ko-KR" altLang="en-US" sz="1700" u="none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V-Tuber 전용 3D 캐릭터 제작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8"/>
            <a:ext cx="8953500" cy="544036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257052" y="1417638"/>
          <a:ext cx="2886948" cy="2983569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26406"/>
                <a:gridCol w="2560541"/>
              </a:tblGrid>
              <a:tr h="41529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111270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r>
                        <a:rPr lang="en-US" altLang="ko-KR" sz="1600"/>
                        <a:t>V-Tuber 전용 3D 캐릭터 제작</a:t>
                      </a:r>
                      <a:endParaRPr lang="en-US" altLang="ko-KR" sz="1600"/>
                    </a:p>
                  </a:txBody>
                  <a:tcPr marL="91440" marR="91440" anchor="ctr"/>
                </a:tc>
              </a:tr>
              <a:tr h="145557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 u="none"/>
                        <a:t>의뢰희망시 아래 버튼으로 이동</a:t>
                      </a:r>
                      <a:endParaRPr lang="ko-KR" altLang="en-US" sz="1700" u="none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3D </a:t>
            </a:r>
            <a:r>
              <a:rPr lang="ko-KR" altLang="en-US"/>
              <a:t>피규어 모델링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638052" y="1417638"/>
          <a:ext cx="2505948" cy="2983569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83329"/>
                <a:gridCol w="2222618"/>
              </a:tblGrid>
              <a:tr h="41529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111270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r>
                        <a:rPr lang="en-US" altLang="ko-KR" sz="1600"/>
                        <a:t>3D </a:t>
                      </a:r>
                      <a:r>
                        <a:rPr lang="ko-KR" altLang="en-US" sz="1600"/>
                        <a:t>피규어 모델링</a:t>
                      </a:r>
                      <a:endParaRPr lang="ko-KR" altLang="en-US" sz="1600"/>
                    </a:p>
                  </a:txBody>
                  <a:tcPr marL="91440" marR="91440" anchor="ctr"/>
                </a:tc>
              </a:tr>
              <a:tr h="145557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 u="none"/>
                        <a:t>의뢰희망시 아래 버튼으로 이동</a:t>
                      </a:r>
                      <a:endParaRPr lang="ko-KR" altLang="en-US" sz="1700" u="none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모델링 제작 의뢰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00200"/>
            <a:ext cx="8686800" cy="546884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115852" y="1600200"/>
          <a:ext cx="3028147" cy="546884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0191"/>
                <a:gridCol w="2687956"/>
              </a:tblGrid>
              <a:tr h="469518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66844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의뢰자</a:t>
                      </a:r>
                      <a:r>
                        <a:rPr lang="en-US" altLang="ko-KR" sz="1700"/>
                        <a:t>/</a:t>
                      </a:r>
                      <a:r>
                        <a:rPr lang="ko-KR" altLang="en-US" sz="1700"/>
                        <a:t>이메일 입력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6844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700"/>
                        <a:t>설명 및 요청사항 작성</a:t>
                      </a:r>
                      <a:br>
                        <a:rPr lang="ko-KR" altLang="en-US" sz="1700"/>
                      </a:br>
                      <a:r>
          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참고 이미지 업로드</a:t>
                      </a:r>
          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/>
                </a:tc>
              </a:tr>
              <a:tr h="232553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옵션선택</a:t>
                      </a:r>
                      <a:endParaRPr lang="ko-KR" altLang="en-US" sz="1700"/>
                    </a:p>
                    <a:p>
                      <a:pPr latinLnBrk="1">
                        <a:defRPr/>
                      </a:pPr>
                      <a:r>
                        <a:rPr lang="ko-KR" altLang="ko-KR" sz="1700"/>
                        <a:t>·2D 모델링</a:t>
                      </a:r>
                      <a:endParaRPr lang="ko-KR" altLang="ko-KR" sz="1700"/>
                    </a:p>
                    <a:p>
                      <a:pPr latinLnBrk="1">
                        <a:defRPr/>
                      </a:pPr>
                      <a:r>
                        <a:rPr lang="ko-KR" altLang="ko-KR" sz="1700"/>
                        <a:t>·3D 모델링</a:t>
                      </a:r>
                      <a:endParaRPr lang="ko-KR" altLang="ko-KR" sz="1700"/>
                    </a:p>
                    <a:p>
                      <a:pPr latinLnBrk="1">
                        <a:defRPr/>
                      </a:pPr>
                      <a:r>
                        <a:rPr lang="ko-KR" altLang="ko-KR" sz="1700"/>
                        <a:t>·V-TUBER 모델링</a:t>
                      </a:r>
                      <a:endParaRPr lang="ko-KR" altLang="ko-KR" sz="1700"/>
                    </a:p>
                  </a:txBody>
                  <a:tcPr marL="91440" marR="91440" anchor="ctr"/>
                </a:tc>
              </a:tr>
              <a:tr h="66844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4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견적 및 희망 납기일 선택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6844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5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의뢰 접수하기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Information Architecture</a:t>
            </a:r>
            <a:endParaRPr lang="ko-KR" alt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굿즈 제작 의뢰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7"/>
            <a:ext cx="8985250" cy="5440362"/>
          </a:xfrm>
          <a:prstGeom prst="rect">
            <a:avLst/>
          </a:prstGeom>
        </p:spPr>
      </p:pic>
      <p:graphicFrame>
        <p:nvGraphicFramePr>
          <p:cNvPr id="5" name="표 6"/>
          <p:cNvGraphicFramePr>
            <a:graphicFrameLocks noGrp="1"/>
          </p:cNvGraphicFramePr>
          <p:nvPr/>
        </p:nvGraphicFramePr>
        <p:xfrm>
          <a:off x="6161908" y="1417639"/>
          <a:ext cx="3156717" cy="544036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54635"/>
                <a:gridCol w="2802081"/>
              </a:tblGrid>
              <a:tr h="116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64136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의뢰자</a:t>
                      </a:r>
                      <a:r>
                        <a:rPr lang="en-US" altLang="ko-KR" sz="1700"/>
                        <a:t>/</a:t>
                      </a:r>
                      <a:r>
                        <a:rPr lang="ko-KR" altLang="en-US" sz="1700"/>
                        <a:t>이메일 입력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236254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굿즈 종류 선택</a:t>
                      </a:r>
          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ko-KR" sz="1700"/>
                        <a:t>·</a:t>
                      </a:r>
                      <a:r>
                        <a:rPr lang="ko-KR" altLang="en-US" sz="1700"/>
                        <a:t>아크릴 키링</a:t>
                      </a:r>
                      <a:endParaRPr lang="ko-KR" altLang="en-US" sz="1700"/>
                    </a:p>
                    <a:p>
                      <a:pPr latinLnBrk="1">
                        <a:defRPr/>
                      </a:pPr>
                      <a:r>
                        <a:rPr lang="ko-KR" altLang="ko-KR" sz="1700"/>
                        <a:t>·</a:t>
                      </a:r>
                      <a:r>
                        <a:rPr lang="en-US" altLang="ko-KR" sz="1700"/>
                        <a:t>3D </a:t>
                      </a:r>
                      <a:r>
                        <a:rPr lang="ko-KR" altLang="en-US" sz="1700"/>
                        <a:t>피규어</a:t>
                      </a:r>
                      <a:endParaRPr lang="ko-KR" altLang="en-US" sz="1700"/>
                    </a:p>
                    <a:p>
                      <a:pPr latinLnBrk="1">
                        <a:defRPr/>
                      </a:pPr>
                      <a:r>
                        <a:rPr lang="ko-KR" altLang="ko-KR" sz="1700"/>
                        <a:t>·</a:t>
                      </a:r>
                      <a:r>
                        <a:rPr lang="ko-KR" altLang="en-US" sz="1700"/>
                        <a:t>스티커</a:t>
                      </a:r>
                      <a:endParaRPr lang="ko-KR" altLang="en-US" sz="1700"/>
                    </a:p>
                    <a:p>
                      <a:pPr latinLnBrk="1">
                        <a:defRPr/>
                      </a:pPr>
                      <a:r>
                        <a:rPr lang="ko-KR" altLang="ko-KR" sz="1700"/>
                        <a:t>·</a:t>
                      </a:r>
                      <a:r>
                        <a:rPr lang="ko-KR" altLang="en-US" sz="1700"/>
                        <a:t>엽서</a:t>
                      </a:r>
                      <a:br>
                        <a:rPr lang="ko-KR" altLang="en-US" sz="1700"/>
                      </a:br>
                      <a:r>
                        <a:rPr lang="ko-KR" altLang="ko-KR" sz="1700"/>
                        <a:t>·</a:t>
                      </a:r>
                      <a:r>
                        <a:rPr lang="ko-KR" altLang="en-US" sz="1700"/>
                        <a:t>기타</a:t>
                      </a:r>
                      <a:endParaRPr lang="ko-KR" altLang="en-US" sz="1700"/>
                    </a:p>
                    <a:p>
                      <a:pPr latinLnBrk="1">
                        <a:defRPr/>
                      </a:pPr>
                      <a:endParaRPr lang="ko-KR" altLang="en-US" sz="1700"/>
                    </a:p>
                  </a:txBody>
                  <a:tcPr marL="91440" marR="91440" anchor="ctr"/>
                </a:tc>
              </a:tr>
              <a:tr h="8248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600"/>
                        <a:t>디자인 설명 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 요청사항 입력</a:t>
                      </a:r>
                      <a:endParaRPr lang="ko-KR" altLang="en-US" sz="1600"/>
                    </a:p>
                    <a:p>
                      <a:pPr latinLnBrk="1">
                        <a:defRPr/>
                      </a:pPr>
                      <a:r>
                        <a:rPr lang="ko-KR" altLang="en-US" sz="1600"/>
                        <a:t>참고 이미지 업로드</a:t>
                      </a:r>
                      <a:endParaRPr lang="ko-KR" altLang="en-US" sz="1600"/>
                    </a:p>
                  </a:txBody>
                  <a:tcPr marL="91440" marR="91440" anchor="ctr"/>
                </a:tc>
              </a:tr>
              <a:tr h="64136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4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견적 및 제작 완료일 입력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71685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5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의뢰 접수하기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관리자 전용 페이지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6307184" y="1107038"/>
          <a:ext cx="2836815" cy="509185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20738"/>
                <a:gridCol w="2516077"/>
              </a:tblGrid>
              <a:tr h="41186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133051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예시 작품 등록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73180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의뢰 진행 상황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6142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/>
                        <a:t>의뢰 상세 요청서</a:t>
                      </a:r>
                      <a:endParaRPr lang="ko-KR" altLang="en-US" sz="16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작품 등록 페이지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9"/>
            <a:ext cx="8001000" cy="5440361"/>
          </a:xfrm>
          <a:prstGeom prst="rect">
            <a:avLst/>
          </a:prstGeom>
        </p:spPr>
      </p:pic>
      <p:graphicFrame>
        <p:nvGraphicFramePr>
          <p:cNvPr id="5" name="표 6"/>
          <p:cNvGraphicFramePr>
            <a:graphicFrameLocks noGrp="1"/>
          </p:cNvGraphicFramePr>
          <p:nvPr/>
        </p:nvGraphicFramePr>
        <p:xfrm>
          <a:off x="6161908" y="1417637"/>
          <a:ext cx="3156717" cy="54403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54635"/>
                <a:gridCol w="2802081"/>
              </a:tblGrid>
              <a:tr h="25336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64136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작품 분류</a:t>
                      </a:r>
                      <a:r>
                        <a:rPr lang="en-US" altLang="ko-KR" sz="1700"/>
                        <a:t>(2D or 3D)</a:t>
                      </a:r>
                      <a:endParaRPr lang="en-US" altLang="ko-KR" sz="1700"/>
                    </a:p>
                  </a:txBody>
                  <a:tcPr marL="91440" marR="91440" anchor="ctr"/>
                </a:tc>
              </a:tr>
              <a:tr h="236254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작품명 작성 및 작품 설명</a:t>
                      </a:r>
          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/>
                </a:tc>
              </a:tr>
              <a:tr h="8248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600"/>
                        <a:t>가격설정</a:t>
                      </a:r>
                      <a:endParaRPr lang="ko-KR" altLang="en-US" sz="1600"/>
                    </a:p>
                  </a:txBody>
                  <a:tcPr marL="91440" marR="91440" anchor="ctr"/>
                </a:tc>
              </a:tr>
              <a:tr h="64136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4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태그 추가 및 이미지 추가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71685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5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작품 등록하기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의뢰 상세 요청서 확인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  <p:graphicFrame>
        <p:nvGraphicFramePr>
          <p:cNvPr id="5" name="표 6"/>
          <p:cNvGraphicFramePr>
            <a:graphicFrameLocks noGrp="1"/>
          </p:cNvGraphicFramePr>
          <p:nvPr/>
        </p:nvGraphicFramePr>
        <p:xfrm>
          <a:off x="6115853" y="1395390"/>
          <a:ext cx="3028147" cy="406721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0191"/>
                <a:gridCol w="2687956"/>
              </a:tblGrid>
              <a:tr h="46707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66496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의뢰자</a:t>
                      </a:r>
                      <a:r>
                        <a:rPr lang="en-US" altLang="ko-KR" sz="1700"/>
                        <a:t>,</a:t>
                      </a:r>
                      <a:r>
                        <a:rPr lang="ko-KR" altLang="en-US" sz="1700"/>
                        <a:t>이메일 확인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87932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요청 항목 및 상세 설명 </a:t>
                      </a:r>
          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확인</a:t>
                      </a:r>
          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/>
                </a:tc>
              </a:tr>
              <a:tr h="72592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옵션 선택 확인 및 진행 </a:t>
                      </a:r>
                      <a:endParaRPr lang="ko-KR" altLang="en-US" sz="1700"/>
                    </a:p>
                    <a:p>
                      <a:pPr latinLnBrk="1">
                        <a:defRPr/>
                      </a:pPr>
                      <a:r>
                        <a:rPr lang="ko-KR" altLang="en-US" sz="1700"/>
                        <a:t>상태 변경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6496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4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관리자 메모 작성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6496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5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진행 상태 저장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의뢰 진행도 확인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8"/>
            <a:ext cx="7223126" cy="5440362"/>
          </a:xfrm>
          <a:prstGeom prst="rect">
            <a:avLst/>
          </a:prstGeom>
        </p:spPr>
      </p:pic>
      <p:graphicFrame>
        <p:nvGraphicFramePr>
          <p:cNvPr id="8" name="표 6"/>
          <p:cNvGraphicFramePr>
            <a:graphicFrameLocks noGrp="1"/>
          </p:cNvGraphicFramePr>
          <p:nvPr/>
        </p:nvGraphicFramePr>
        <p:xfrm>
          <a:off x="6115853" y="1395390"/>
          <a:ext cx="3028146" cy="406721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0191"/>
                <a:gridCol w="2687955"/>
              </a:tblGrid>
              <a:tr h="46707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66496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의뢰자 확인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87932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요청 항목 확인</a:t>
                      </a:r>
          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/>
                </a:tc>
              </a:tr>
              <a:tr h="72592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최종 수정 날짜 확인 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6496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4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진행 상태 확인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6496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5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관리자 메모 확인 및 수정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0"/>
            <a:ext cx="8229600" cy="89234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홈페이지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0"/>
              <a:t/>
            </a:r>
            <a:endParaRPr lang="ko-KR" altLang="en-US" b="0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62781"/>
            <a:ext cx="7181583" cy="6195218"/>
          </a:xfrm>
          <a:prstGeom prst="rect">
            <a:avLst/>
          </a:prstGeom>
        </p:spPr>
      </p:pic>
      <p:graphicFrame>
        <p:nvGraphicFramePr>
          <p:cNvPr id="14" name="표 4"/>
          <p:cNvGraphicFramePr>
            <a:graphicFrameLocks noGrp="1"/>
          </p:cNvGraphicFramePr>
          <p:nvPr/>
        </p:nvGraphicFramePr>
        <p:xfrm>
          <a:off x="6726641" y="677733"/>
          <a:ext cx="2416153" cy="618980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87656"/>
                <a:gridCol w="2128497"/>
              </a:tblGrid>
              <a:tr h="56439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no6</a:t>
                      </a:r>
                      <a:endParaRPr lang="en-US" altLang="ko-KR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67353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1’</a:t>
                      </a:r>
                      <a:endParaRPr lang="en-US" altLang="ko-KR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700"/>
                        <a:t>2D,3D Modeling</a:t>
                      </a:r>
                      <a:endParaRPr lang="en-US" altLang="ko-KR" sz="1700"/>
                    </a:p>
                    <a:p>
                      <a:pPr latinLnBrk="1">
                        <a:defRPr/>
                      </a:pPr>
                      <a:r>
                        <a:rPr lang="en-US" altLang="ko-KR" sz="1700"/>
                        <a:t>(</a:t>
                      </a:r>
                      <a:r>
                        <a:rPr lang="ko-KR" altLang="en-US" sz="1700"/>
                        <a:t>회사 추천 모델링</a:t>
                      </a:r>
                      <a:r>
                        <a:rPr lang="en-US" altLang="ko-KR" sz="1700"/>
                        <a:t>)</a:t>
                      </a:r>
                      <a:endParaRPr lang="en-US" altLang="ko-KR" sz="1700"/>
                    </a:p>
                  </a:txBody>
                  <a:tcPr marL="91440" marR="91440" anchor="ctr"/>
                </a:tc>
              </a:tr>
              <a:tr h="91642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700"/>
                        <a:t>2D,3D MODELING REQUEST </a:t>
                      </a:r>
                      <a:endParaRPr lang="en-US" altLang="ko-KR" sz="1700"/>
                    </a:p>
                    <a:p>
                      <a:pPr latinLnBrk="1">
                        <a:defRPr/>
                      </a:pPr>
                      <a:r>
                        <a:rPr lang="en-US" altLang="ko-KR" sz="1700"/>
                        <a:t>(</a:t>
                      </a:r>
                      <a:r>
                        <a:rPr lang="ko-KR" altLang="en-US" sz="1700"/>
                        <a:t>모델링 의뢰</a:t>
                      </a:r>
                      <a:r>
                        <a:rPr lang="en-US" altLang="ko-KR" sz="1700"/>
                        <a:t>)</a:t>
                      </a:r>
                      <a:endParaRPr lang="en-US" altLang="ko-KR" sz="1700"/>
                    </a:p>
                  </a:txBody>
                  <a:tcPr marL="91440" marR="91440" anchor="ctr"/>
                </a:tc>
              </a:tr>
              <a:tr h="91642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r3</a:t>
                      </a:r>
                      <a:endParaRPr lang="en-US" altLang="ko-KR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700"/>
                        <a:t>MERCHANSIDE</a:t>
                      </a:r>
                      <a:endParaRPr lang="en-US" altLang="ko-KR" sz="1700"/>
                    </a:p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700"/>
                        <a:t>REQUEST</a:t>
                      </a:r>
                      <a:endParaRPr lang="en-US" altLang="ko-KR" sz="1700"/>
                    </a:p>
                    <a:p>
                      <a:pPr marL="0" marR="0" lvl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700"/>
                        <a:t>(</a:t>
                      </a:r>
                      <a:r>
                        <a:rPr lang="ko-KR" altLang="en-US" sz="1700"/>
                        <a:t>굿즈의뢰</a:t>
                      </a:r>
                      <a:r>
                        <a:rPr lang="en-US" altLang="ko-KR" sz="1700"/>
                        <a:t>)</a:t>
                      </a:r>
                      <a:endParaRPr lang="en-US" altLang="ko-KR" sz="1700"/>
                    </a:p>
                  </a:txBody>
                  <a:tcPr marL="91440" marR="91440" anchor="ctr"/>
                </a:tc>
              </a:tr>
              <a:tr h="163447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4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700"/>
                        <a:t>About us / Sign In</a:t>
                      </a:r>
                      <a:endParaRPr lang="en-US" altLang="ko-KR" sz="1700"/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700"/>
                        <a:t>(</a:t>
                      </a:r>
                      <a:r>
                        <a:rPr lang="ko-KR" altLang="en-US" sz="1700"/>
                        <a:t>회사 소개 및 로그인</a:t>
                      </a:r>
                      <a:r>
                        <a:rPr lang="en-US" altLang="ko-KR" sz="1700"/>
                        <a:t>,</a:t>
                      </a:r>
                      <a:r>
                        <a:rPr lang="ko-KR" altLang="en-US" sz="1700"/>
                        <a:t>회원가입</a:t>
                      </a:r>
                      <a:r>
                        <a:rPr lang="en-US" altLang="ko-KR" sz="1700"/>
                        <a:t>) </a:t>
                      </a:r>
                      <a:br>
                        <a:rPr lang="ko-KR" altLang="en-US" sz="1700"/>
                      </a:br>
                      <a:endParaRPr lang="ko-KR" altLang="en-US" sz="1700"/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700"/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700"/>
                    </a:p>
                  </a:txBody>
                  <a:tcPr marL="91440" marR="91440" anchor="ctr"/>
                </a:tc>
              </a:tr>
              <a:tr h="14750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5</a:t>
                      </a:r>
                      <a:endParaRPr lang="en-US" altLang="ko-KR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/>
                        <a:t>관리자 권한 보유시</a:t>
                      </a:r>
                      <a:endParaRPr lang="ko-KR" altLang="en-US" sz="1600"/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/>
                        <a:t>로고 더블클릭으로 </a:t>
                      </a:r>
                      <a:endParaRPr lang="ko-KR" altLang="en-US" sz="1600"/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/>
                        <a:t>관리자 페이지로 이동</a:t>
                      </a:r>
                      <a:endParaRPr lang="ko-KR" altLang="en-US" sz="16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로그인 페이지</a:t>
            </a:r>
            <a:endParaRPr lang="ko-KR" alt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-6210301" y="1143000"/>
            <a:ext cx="8229600" cy="61261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47699"/>
            <a:ext cx="9144000" cy="4962601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947699"/>
            <a:ext cx="9144000" cy="5910301"/>
          </a:xfrm>
          <a:prstGeom prst="rect">
            <a:avLst/>
          </a:prstGeom>
        </p:spPr>
      </p:pic>
      <p:graphicFrame>
        <p:nvGraphicFramePr>
          <p:cNvPr id="19" name="표 4"/>
          <p:cNvGraphicFramePr>
            <a:graphicFrameLocks noGrp="1"/>
          </p:cNvGraphicFramePr>
          <p:nvPr/>
        </p:nvGraphicFramePr>
        <p:xfrm>
          <a:off x="6040185" y="921316"/>
          <a:ext cx="3103815" cy="36774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65748"/>
                <a:gridCol w="2738067"/>
              </a:tblGrid>
              <a:tr h="41943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69531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아이디</a:t>
                      </a:r>
                      <a:r>
                        <a:rPr lang="en-US" altLang="ko-KR" sz="1700"/>
                        <a:t>/</a:t>
                      </a:r>
                      <a:r>
                        <a:rPr lang="ko-KR" altLang="en-US" sz="1700"/>
                        <a:t>이메일</a:t>
                      </a:r>
                      <a:br>
                        <a:rPr lang="ko-KR" altLang="en-US" sz="1700"/>
                      </a:br>
                      <a:r>
                        <a:rPr lang="ko-KR" altLang="en-US" sz="1700"/>
                        <a:t>아이디에 경우 관리자 전용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4066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비밀번호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4066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700"/>
                        <a:t>로그인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4066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4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문제발생</a:t>
                      </a:r>
                      <a:r>
                        <a:rPr lang="en-US" altLang="ko-KR" sz="17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,</a:t>
                      </a:r>
                      <a:r>
                        <a:rPr lang="ko-KR" altLang="en-US" sz="17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가입하기</a:t>
                      </a:r>
                      <a:endParaRPr lang="ko-KR" altLang="en-US" sz="170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91440" marR="91440" anchor="ctr"/>
                </a:tc>
              </a:tr>
              <a:tr h="64066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5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>
                          <a:solidFill>
                            <a:srgbClr val="5f5f5f"/>
                          </a:solidFill>
                          <a:latin typeface="Segoe UI"/>
                          <a:cs typeface="Segoe UI"/>
                        </a:rPr>
                        <a:t>다른 로그인 방식</a:t>
                      </a:r>
                      <a:endParaRPr lang="ko-KR" altLang="en-US" sz="1700">
                        <a:solidFill>
                          <a:srgbClr val="5f5f5f"/>
                        </a:solidFill>
                        <a:latin typeface="Segoe UI"/>
                        <a:cs typeface="Segoe UI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ko-KR" altLang="en-US" sz="4000"/>
              <a:t>회원가입 페이지</a:t>
            </a:r>
            <a:endParaRPr lang="ko-KR" alt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2968"/>
            <a:ext cx="9144000" cy="5975032"/>
          </a:xfrm>
          <a:prstGeom prst="rect">
            <a:avLst/>
          </a:prstGeom>
        </p:spPr>
      </p:pic>
      <p:graphicFrame>
        <p:nvGraphicFramePr>
          <p:cNvPr id="17" name="표 6"/>
          <p:cNvGraphicFramePr>
            <a:graphicFrameLocks noGrp="1"/>
          </p:cNvGraphicFramePr>
          <p:nvPr/>
        </p:nvGraphicFramePr>
        <p:xfrm>
          <a:off x="6114283" y="882968"/>
          <a:ext cx="3029717" cy="390730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0191"/>
                <a:gridCol w="2689525"/>
              </a:tblGrid>
              <a:tr h="481288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6852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이름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852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이메일</a:t>
                      </a:r>
                      <a:r>
                        <a:rPr lang="en-US" altLang="ko-KR" sz="1700"/>
                        <a:t>/</a:t>
                      </a:r>
                      <a:r>
                        <a:rPr lang="ko-KR" altLang="en-US" sz="1700"/>
                        <a:t>인증코드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852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비밀번호 </a:t>
                      </a:r>
                      <a:r>
                        <a:rPr lang="en-US" altLang="ko-KR" sz="1700"/>
                        <a:t>/</a:t>
                      </a:r>
                      <a:r>
                        <a:rPr lang="ko-KR" altLang="en-US" sz="1700"/>
                        <a:t> 재확인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852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4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기본약관 확인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6852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5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다른 로그인 방식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아이디 찾기</a:t>
            </a:r>
            <a:r>
              <a:rPr lang="en-US" altLang="ko-KR"/>
              <a:t>(</a:t>
            </a:r>
            <a:r>
              <a:rPr lang="ko-KR" altLang="en-US"/>
              <a:t>관리자용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29484"/>
            <a:ext cx="9144000" cy="6028516"/>
          </a:xfrm>
          <a:prstGeom prst="rect">
            <a:avLst/>
          </a:prstGeom>
        </p:spPr>
      </p:pic>
      <p:graphicFrame>
        <p:nvGraphicFramePr>
          <p:cNvPr id="8" name="표 4"/>
          <p:cNvGraphicFramePr>
            <a:graphicFrameLocks noGrp="1"/>
          </p:cNvGraphicFramePr>
          <p:nvPr/>
        </p:nvGraphicFramePr>
        <p:xfrm>
          <a:off x="6206921" y="875579"/>
          <a:ext cx="2937079" cy="471584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32074"/>
                <a:gridCol w="2605004"/>
              </a:tblGrid>
              <a:tr h="48449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98623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이름 입력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36490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 </a:t>
                      </a:r>
                      <a:r>
                        <a:rPr lang="ko-KR" altLang="en-US" sz="1700"/>
                        <a:t>이메일 확인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88021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700"/>
                        <a:t>찾기 버튼</a:t>
                      </a:r>
                      <a:br>
                        <a:rPr lang="en-US" altLang="ko-KR" sz="1700"/>
                      </a:br>
                      <a:r>
                        <a:rPr lang="en-US" altLang="ko-KR" sz="1700"/>
                        <a:t>-</a:t>
                      </a:r>
                      <a:r>
                        <a:rPr lang="ko-KR" altLang="en-US" sz="1700"/>
                        <a:t>이름과 이메일이 일치하면 일치하는 정보를 출력</a:t>
                      </a:r>
                      <a:endParaRPr lang="en-US" altLang="ko-KR" sz="17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아이디 찾기 결과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54376"/>
            <a:ext cx="9144000" cy="590362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257053" y="954376"/>
          <a:ext cx="2886947" cy="2951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26406"/>
                <a:gridCol w="2560540"/>
              </a:tblGrid>
              <a:tr h="38353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111270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아이디 찾기 결과 출력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45557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로그인 버튼</a:t>
                      </a:r>
                      <a:endParaRPr lang="ko-KR" altLang="en-US" sz="1700"/>
                    </a:p>
                    <a:p>
                      <a:pPr latinLnBrk="1">
                        <a:defRPr/>
                      </a:pPr>
                      <a:r>
                        <a:rPr lang="ko-KR" altLang="en-US" sz="1700" u="none"/>
                        <a:t>로그인 페이지로 이동</a:t>
                      </a:r>
                      <a:endParaRPr lang="en-US" altLang="ko-KR" sz="1700" u="none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비밀번호 찾기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972"/>
            <a:ext cx="9144000" cy="5896027"/>
          </a:xfrm>
          <a:prstGeom prst="rect">
            <a:avLst/>
          </a:prstGeom>
        </p:spPr>
      </p:pic>
      <p:graphicFrame>
        <p:nvGraphicFramePr>
          <p:cNvPr id="14" name="표 4"/>
          <p:cNvGraphicFramePr>
            <a:graphicFrameLocks noGrp="1"/>
          </p:cNvGraphicFramePr>
          <p:nvPr/>
        </p:nvGraphicFramePr>
        <p:xfrm>
          <a:off x="6206921" y="1071075"/>
          <a:ext cx="2937079" cy="471584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32074"/>
                <a:gridCol w="2605004"/>
              </a:tblGrid>
              <a:tr h="48449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98623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이름 확인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36490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 </a:t>
                      </a:r>
                      <a:r>
                        <a:rPr lang="ko-KR" altLang="en-US" sz="1700"/>
                        <a:t>이메일 확인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88021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3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/>
                        <a:t>이름</a:t>
                      </a:r>
                      <a:r>
                        <a:rPr lang="en-US" altLang="ko-KR" sz="1600"/>
                        <a:t>,</a:t>
                      </a:r>
                      <a:r>
                        <a:rPr lang="ko-KR" altLang="en-US" sz="1600"/>
                        <a:t>이메일 일치시 </a:t>
                      </a:r>
                      <a:endParaRPr lang="ko-KR" altLang="en-US" sz="1600"/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/>
                        <a:t>비밀번호 재설정 링크 전송</a:t>
                      </a:r>
                      <a:endParaRPr lang="ko-KR" altLang="en-US" sz="16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비밀번호 찾기 결과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04234"/>
            <a:ext cx="9144000" cy="575376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257053" y="1271876"/>
          <a:ext cx="2886947" cy="282164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26406"/>
                <a:gridCol w="2560540"/>
              </a:tblGrid>
              <a:tr h="11684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no</a:t>
                      </a:r>
                      <a:endParaRPr lang="ko-KR" altLang="en-US" sz="105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50"/>
                        <a:t>description</a:t>
                      </a:r>
                      <a:endParaRPr lang="ko-KR" altLang="en-US" sz="1050"/>
                    </a:p>
                  </a:txBody>
                  <a:tcPr marL="91440" marR="91440"/>
                </a:tc>
              </a:tr>
              <a:tr h="111270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1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아이디 찾기 결과 출력</a:t>
                      </a:r>
                      <a:endParaRPr lang="ko-KR" altLang="en-US" sz="1700"/>
                    </a:p>
                  </a:txBody>
                  <a:tcPr marL="91440" marR="91440" anchor="ctr"/>
                </a:tc>
              </a:tr>
              <a:tr h="145557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700"/>
                        <a:t>2</a:t>
                      </a:r>
                      <a:endParaRPr lang="ko-KR" altLang="en-US" sz="1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700"/>
                        <a:t>로그인 버튼</a:t>
                      </a:r>
                      <a:endParaRPr lang="ko-KR" altLang="en-US" sz="1700"/>
                    </a:p>
                    <a:p>
                      <a:pPr latinLnBrk="1">
                        <a:defRPr/>
                      </a:pPr>
                      <a:r>
                        <a:rPr lang="ko-KR" altLang="en-US" sz="1700" u="none"/>
                        <a:t>로그인 페이지로 이동</a:t>
                      </a:r>
                      <a:endParaRPr lang="en-US" altLang="ko-KR" sz="1700" u="none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522</ep:Words>
  <ep:PresentationFormat>화면 슬라이드 쇼(4:3)</ep:PresentationFormat>
  <ep:Paragraphs>122</ep:Paragraphs>
  <ep:Slides>24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Theme</vt:lpstr>
      <vt:lpstr>Charlotte_Modeling</vt:lpstr>
      <vt:lpstr>Information Architecture</vt:lpstr>
      <vt:lpstr>홈페이지</vt:lpstr>
      <vt:lpstr>로그인 페이지</vt:lpstr>
      <vt:lpstr>회원가입 페이지</vt:lpstr>
      <vt:lpstr>아이디 찾기(관리자용)</vt:lpstr>
      <vt:lpstr>아이디 찾기 결과</vt:lpstr>
      <vt:lpstr>비밀번호 찾기</vt:lpstr>
      <vt:lpstr>비밀번호 찾기 결과</vt:lpstr>
      <vt:lpstr>회사소개</vt:lpstr>
      <vt:lpstr>2D MODELING SHOP</vt:lpstr>
      <vt:lpstr>SD 캐릭터 일러스트</vt:lpstr>
      <vt:lpstr>상반신 일러스트</vt:lpstr>
      <vt:lpstr>배경 포함 일러스트</vt:lpstr>
      <vt:lpstr>3D Modeling</vt:lpstr>
      <vt:lpstr>3D 캐릭터 베이직 모델링</vt:lpstr>
      <vt:lpstr>V-Tuber 전용 3D 캐릭터 제작</vt:lpstr>
      <vt:lpstr>3D 피규어 모델링</vt:lpstr>
      <vt:lpstr>모델링 제작 의뢰</vt:lpstr>
      <vt:lpstr>굿즈 제작 의뢰</vt:lpstr>
      <vt:lpstr>관리자 전용 페이지</vt:lpstr>
      <vt:lpstr>작품 등록 페이지(관리자)</vt:lpstr>
      <vt:lpstr>의뢰 상세 요청서 확인</vt:lpstr>
      <vt:lpstr>의뢰 진행도 확인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2013-01-27T09:14:16.000</dcterms:created>
  <dc:creator>user</dc:creator>
  <dc:description>generated using python-pptx</dc:description>
  <cp:lastModifiedBy>user</cp:lastModifiedBy>
  <dcterms:modified xsi:type="dcterms:W3CDTF">2025-05-01T14:03:35.098</dcterms:modified>
  <cp:revision>87</cp:revision>
  <dc:title>Charlotte_DESIGN</dc:title>
  <cp:version>1000.0000.01</cp:version>
</cp:coreProperties>
</file>